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45" r:id="rId3"/>
    <p:sldId id="359" r:id="rId4"/>
    <p:sldId id="360" r:id="rId5"/>
    <p:sldId id="346" r:id="rId6"/>
    <p:sldId id="361" r:id="rId7"/>
    <p:sldId id="362" r:id="rId8"/>
    <p:sldId id="365" r:id="rId9"/>
    <p:sldId id="363" r:id="rId10"/>
    <p:sldId id="3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7620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CLASSIFICATION  OF ALGAE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55626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Dr. </a:t>
            </a:r>
            <a:r>
              <a:rPr lang="en-US" sz="3200" b="1" dirty="0" err="1" smtClean="0">
                <a:solidFill>
                  <a:srgbClr val="FF0000"/>
                </a:solidFill>
              </a:rPr>
              <a:t>Trilok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Kumar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60198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Assistant Professor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639633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Govt. Digvijay Autonomous PG College, Rajnandgaon, C.G.</a:t>
            </a:r>
            <a:endParaRPr lang="en-IN" sz="2400" b="1" dirty="0">
              <a:solidFill>
                <a:srgbClr val="7030A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62" y="1219200"/>
            <a:ext cx="7655038" cy="401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95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31395"/>
              </p:ext>
            </p:extLst>
          </p:nvPr>
        </p:nvGraphicFramePr>
        <p:xfrm>
          <a:off x="533401" y="584168"/>
          <a:ext cx="8000999" cy="4431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914"/>
                <a:gridCol w="3019245"/>
                <a:gridCol w="2641840"/>
              </a:tblGrid>
              <a:tr h="47117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Division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Class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Order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7117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9. </a:t>
                      </a:r>
                      <a:r>
                        <a:rPr lang="en-US" b="1" dirty="0" err="1" smtClean="0"/>
                        <a:t>Cryptophyta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Cryptophyceae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Cryptomonadales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Cryptococcales</a:t>
                      </a:r>
                      <a:endParaRPr lang="en-IN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566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10. </a:t>
                      </a:r>
                      <a:r>
                        <a:rPr lang="en-US" b="1" dirty="0" err="1" smtClean="0"/>
                        <a:t>Phaeophyta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</a:t>
                      </a:r>
                      <a:r>
                        <a:rPr lang="en-US" b="1" dirty="0" err="1" smtClean="0"/>
                        <a:t>Isogeneratae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Ectocarpales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Tilopteridales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Sphacelariales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Cutleriales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Dictyotales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1178"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2. </a:t>
                      </a:r>
                      <a:r>
                        <a:rPr lang="en-US" b="1" dirty="0" err="1" smtClean="0"/>
                        <a:t>Heterogeneratae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</a:t>
                      </a:r>
                      <a:r>
                        <a:rPr lang="en-US" b="1" dirty="0" err="1" smtClean="0"/>
                        <a:t>Laminariales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1178"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 </a:t>
                      </a:r>
                      <a:r>
                        <a:rPr lang="en-US" b="1" dirty="0" err="1" smtClean="0"/>
                        <a:t>Cyclosporae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</a:t>
                      </a:r>
                      <a:r>
                        <a:rPr lang="en-US" b="1" dirty="0" err="1" smtClean="0"/>
                        <a:t>Fucales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566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11. </a:t>
                      </a:r>
                      <a:r>
                        <a:rPr lang="en-US" b="1" dirty="0" err="1" smtClean="0"/>
                        <a:t>Rhodophyta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Rhodophyceae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Bangiales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Nemalionales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Ceramiales</a:t>
                      </a:r>
                      <a:endParaRPr lang="en-IN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38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8638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(A) Classification of F.E. Fritsch (1935)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249031"/>
            <a:ext cx="5410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/>
              <a:t>F.E. Fritsch (1935) proposed classification of algae on basis of following characters:</a:t>
            </a:r>
          </a:p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n-US" sz="2800" b="1" dirty="0" smtClean="0"/>
              <a:t>Pigmentation</a:t>
            </a:r>
          </a:p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n-US" sz="2800" b="1" dirty="0" smtClean="0"/>
              <a:t>Reserve food material</a:t>
            </a:r>
          </a:p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n-US" sz="2800" b="1" dirty="0" smtClean="0"/>
              <a:t>Type of flagella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/>
              <a:t>He classified algae into </a:t>
            </a:r>
            <a:r>
              <a:rPr lang="en-US" sz="2800" b="1" dirty="0" smtClean="0">
                <a:solidFill>
                  <a:srgbClr val="FF0000"/>
                </a:solidFill>
              </a:rPr>
              <a:t>11 classes</a:t>
            </a:r>
            <a:r>
              <a:rPr lang="en-US" sz="2800" b="1" dirty="0" smtClean="0"/>
              <a:t>.</a:t>
            </a:r>
            <a:endParaRPr lang="en-I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685800"/>
            <a:ext cx="541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F.E. Fritsch wrote book:</a:t>
            </a:r>
          </a:p>
          <a:p>
            <a:r>
              <a:rPr lang="en-US" sz="2800" b="1" i="1" dirty="0" smtClean="0">
                <a:solidFill>
                  <a:srgbClr val="7030A0"/>
                </a:solidFill>
              </a:rPr>
              <a:t>“The Structure and Reproduction of the Algae”</a:t>
            </a:r>
            <a:endParaRPr lang="en-IN" sz="2800" b="1" i="1" dirty="0">
              <a:solidFill>
                <a:srgbClr val="7030A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25366"/>
            <a:ext cx="2427453" cy="34659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779" y="3770769"/>
            <a:ext cx="2068221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93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350" y="0"/>
            <a:ext cx="8629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Name of Classes of Algae on basis of Pigmentation, Reserve food material &amp; Flagella (</a:t>
            </a:r>
            <a:r>
              <a:rPr lang="en-US" sz="2000" b="1" i="1" dirty="0" smtClean="0">
                <a:solidFill>
                  <a:srgbClr val="FF0000"/>
                </a:solidFill>
              </a:rPr>
              <a:t>11 Classes according to F.E. Fritsch 1935</a:t>
            </a:r>
            <a:r>
              <a:rPr lang="en-US" sz="2000" b="1" dirty="0" smtClean="0">
                <a:solidFill>
                  <a:srgbClr val="FF0000"/>
                </a:solidFill>
              </a:rPr>
              <a:t>)</a:t>
            </a:r>
            <a:endParaRPr lang="en-IN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522576"/>
              </p:ext>
            </p:extLst>
          </p:nvPr>
        </p:nvGraphicFramePr>
        <p:xfrm>
          <a:off x="-3" y="708044"/>
          <a:ext cx="9144000" cy="61821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3"/>
                <a:gridCol w="1143000"/>
                <a:gridCol w="1066800"/>
                <a:gridCol w="838200"/>
                <a:gridCol w="1066800"/>
                <a:gridCol w="761997"/>
                <a:gridCol w="1016000"/>
                <a:gridCol w="812803"/>
                <a:gridCol w="1219197"/>
              </a:tblGrid>
              <a:tr h="63162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CLASS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Common name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CHLOROPHYLL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r>
                        <a:rPr lang="en-US" sz="1000" b="1" dirty="0" smtClean="0"/>
                        <a:t>CAROTENES</a:t>
                      </a:r>
                      <a:endParaRPr lang="en-IN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r>
                        <a:rPr lang="en-US" sz="1100" b="1" dirty="0" smtClean="0"/>
                        <a:t>XANTHOPHYLL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 smtClean="0"/>
                    </a:p>
                    <a:p>
                      <a:pPr algn="ctr"/>
                      <a:endParaRPr lang="en-US" sz="900" b="1" dirty="0" smtClean="0"/>
                    </a:p>
                    <a:p>
                      <a:pPr algn="ctr"/>
                      <a:r>
                        <a:rPr lang="en-US" sz="900" b="1" dirty="0" err="1" smtClean="0"/>
                        <a:t>Phycobilins</a:t>
                      </a:r>
                      <a:endParaRPr lang="en-IN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RFM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FLAGELLA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e.g.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324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1. </a:t>
                      </a:r>
                      <a:r>
                        <a:rPr lang="en-US" sz="1200" b="1" dirty="0" err="1" smtClean="0"/>
                        <a:t>Chlorophyceae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Green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 b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B-Carotene, Y-Carotene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Lutein, </a:t>
                      </a:r>
                      <a:r>
                        <a:rPr lang="en-US" sz="1200" b="1" dirty="0" err="1" smtClean="0"/>
                        <a:t>Zeaxanthin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Neoxanthin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Astaxanthin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Stach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2-8 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Volvox</a:t>
                      </a:r>
                      <a:r>
                        <a:rPr lang="en-US" sz="1200" b="1" i="1" dirty="0" smtClean="0"/>
                        <a:t>, Spirogyra, </a:t>
                      </a:r>
                      <a:r>
                        <a:rPr lang="en-US" sz="1200" b="1" i="1" dirty="0" err="1" smtClean="0"/>
                        <a:t>Ulva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2. </a:t>
                      </a:r>
                      <a:r>
                        <a:rPr lang="en-US" sz="1200" b="1" dirty="0" err="1" smtClean="0"/>
                        <a:t>Xanthophyceae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Yellow-green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Violaxanthin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Neoxanthin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Vaucheria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Botrydium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3. </a:t>
                      </a:r>
                      <a:r>
                        <a:rPr lang="en-US" sz="1200" b="1" dirty="0" err="1" smtClean="0"/>
                        <a:t>Chrysophyceae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Golden-brown 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Lutein, </a:t>
                      </a:r>
                      <a:r>
                        <a:rPr lang="en-US" sz="1200" b="1" dirty="0" err="1" smtClean="0"/>
                        <a:t>Fucoxanthin</a:t>
                      </a:r>
                      <a:r>
                        <a:rPr lang="en-US" sz="1200" b="1" dirty="0" smtClean="0"/>
                        <a:t>, high conc.</a:t>
                      </a:r>
                      <a:r>
                        <a:rPr lang="en-US" sz="1200" b="1" baseline="0" dirty="0" smtClean="0"/>
                        <a:t> Of </a:t>
                      </a:r>
                      <a:r>
                        <a:rPr lang="en-US" sz="1200" b="1" dirty="0" err="1" smtClean="0"/>
                        <a:t>Phycochrysin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Absent, If present 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Dinobryon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Chrysosaccus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4. </a:t>
                      </a:r>
                      <a:r>
                        <a:rPr lang="en-US" sz="1200" b="1" dirty="0" err="1" smtClean="0"/>
                        <a:t>Bacillariophyceae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Daitoms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Fucoxanthin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Diataxanthin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 i="1" dirty="0" err="1" smtClean="0"/>
                        <a:t>Bacillaria</a:t>
                      </a:r>
                      <a:r>
                        <a:rPr lang="en-IN" sz="1200" b="1" i="1" dirty="0" smtClean="0"/>
                        <a:t>, </a:t>
                      </a:r>
                      <a:r>
                        <a:rPr lang="en-IN" sz="1200" b="1" i="1" dirty="0" err="1" smtClean="0"/>
                        <a:t>Pinnularia</a:t>
                      </a:r>
                      <a:r>
                        <a:rPr lang="en-IN" sz="1200" b="1" i="1" dirty="0" smtClean="0"/>
                        <a:t> etc.    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5. </a:t>
                      </a:r>
                      <a:r>
                        <a:rPr lang="en-US" sz="1200" b="1" dirty="0" err="1" smtClean="0"/>
                        <a:t>Cryptophyceae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Brown-orange</a:t>
                      </a:r>
                      <a:r>
                        <a:rPr lang="en-US" sz="1200" b="1" baseline="0" dirty="0" smtClean="0"/>
                        <a:t>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Phycoerythrin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Phycocyanin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Starch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Cryptomonas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Chroomonas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6. </a:t>
                      </a:r>
                      <a:r>
                        <a:rPr lang="en-US" sz="1200" b="1" dirty="0" err="1" smtClean="0"/>
                        <a:t>Dinophyceae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Fire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Chll-C2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B-Carotene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Peridinin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Starch, Oil &amp; </a:t>
                      </a:r>
                      <a:r>
                        <a:rPr lang="en-US" sz="1200" b="1" dirty="0" err="1" smtClean="0"/>
                        <a:t>Dinosterol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Ceratium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Peridinium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Gonyaulax</a:t>
                      </a:r>
                      <a:r>
                        <a:rPr lang="en-US" sz="1200" b="1" i="1" dirty="0" smtClean="0"/>
                        <a:t>(</a:t>
                      </a:r>
                      <a:r>
                        <a:rPr lang="en-US" sz="1200" b="1" i="1" baseline="0" dirty="0" smtClean="0"/>
                        <a:t> caused red tides, </a:t>
                      </a:r>
                      <a:r>
                        <a:rPr lang="en-US" sz="1200" b="1" i="1" baseline="0" dirty="0" err="1" smtClean="0"/>
                        <a:t>Noctiluca</a:t>
                      </a:r>
                      <a:r>
                        <a:rPr lang="en-US" sz="1200" b="1" i="1" baseline="0" dirty="0" smtClean="0"/>
                        <a:t> </a:t>
                      </a:r>
                      <a:r>
                        <a:rPr lang="en-US" sz="1100" b="1" i="1" baseline="0" dirty="0" smtClean="0"/>
                        <a:t>(Bioluminescent)</a:t>
                      </a:r>
                      <a:endParaRPr lang="en-IN" sz="11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91001" y="719928"/>
            <a:ext cx="12760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Carotenoids</a:t>
            </a:r>
            <a:endParaRPr lang="en-IN" sz="1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415352" y="1027705"/>
            <a:ext cx="2667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8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156533"/>
              </p:ext>
            </p:extLst>
          </p:nvPr>
        </p:nvGraphicFramePr>
        <p:xfrm>
          <a:off x="-3" y="127209"/>
          <a:ext cx="9144000" cy="66774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3"/>
                <a:gridCol w="1143000"/>
                <a:gridCol w="1066800"/>
                <a:gridCol w="838200"/>
                <a:gridCol w="1066800"/>
                <a:gridCol w="761997"/>
                <a:gridCol w="1016000"/>
                <a:gridCol w="812803"/>
                <a:gridCol w="1219197"/>
              </a:tblGrid>
              <a:tr h="63162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CLASS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Common name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CHLOROPHYLL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r>
                        <a:rPr lang="en-US" sz="1000" b="1" dirty="0" smtClean="0"/>
                        <a:t>CAROTENES</a:t>
                      </a:r>
                      <a:endParaRPr lang="en-IN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r>
                        <a:rPr lang="en-US" sz="1100" b="1" dirty="0" smtClean="0"/>
                        <a:t>XANTHOPHYLL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 smtClean="0"/>
                    </a:p>
                    <a:p>
                      <a:pPr algn="ctr"/>
                      <a:endParaRPr lang="en-US" sz="900" b="1" dirty="0" smtClean="0"/>
                    </a:p>
                    <a:p>
                      <a:pPr algn="ctr"/>
                      <a:r>
                        <a:rPr lang="en-US" sz="900" b="1" dirty="0" err="1" smtClean="0"/>
                        <a:t>Phycobilins</a:t>
                      </a:r>
                      <a:endParaRPr lang="en-IN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RFM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FLAGELLA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e.g.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324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7. </a:t>
                      </a:r>
                      <a:r>
                        <a:rPr lang="en-US" sz="1200" b="1" dirty="0" err="1" smtClean="0"/>
                        <a:t>Chloromonadineae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Raphidophytes</a:t>
                      </a:r>
                      <a:r>
                        <a:rPr lang="en-US" sz="1200" b="1" dirty="0" smtClean="0"/>
                        <a:t>/ Bright green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 b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High conc. Of </a:t>
                      </a:r>
                      <a:r>
                        <a:rPr lang="en-US" sz="1200" b="1" dirty="0" err="1" smtClean="0"/>
                        <a:t>Xanthophyyll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Oil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dirty="0" smtClean="0"/>
                        <a:t>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Trentonia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Gonyostomum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8. </a:t>
                      </a:r>
                      <a:r>
                        <a:rPr lang="en-US" sz="1200" b="1" dirty="0" err="1" smtClean="0"/>
                        <a:t>Euglenophyceae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Euglenoidae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-b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Astaxanthin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Diadinoxanthin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Carbohydrate- </a:t>
                      </a:r>
                      <a:r>
                        <a:rPr lang="en-US" sz="1200" b="1" dirty="0" err="1" smtClean="0"/>
                        <a:t>Paramylon</a:t>
                      </a:r>
                      <a:r>
                        <a:rPr lang="en-US" sz="1200" b="1" dirty="0" smtClean="0"/>
                        <a:t> or </a:t>
                      </a:r>
                      <a:r>
                        <a:rPr lang="en-US" sz="1200" b="1" dirty="0" err="1" smtClean="0"/>
                        <a:t>Paramylum</a:t>
                      </a:r>
                      <a:r>
                        <a:rPr lang="en-US" sz="1200" b="1" dirty="0" smtClean="0"/>
                        <a:t> (Polymer of B-1,3 </a:t>
                      </a:r>
                      <a:r>
                        <a:rPr lang="en-US" sz="1200" b="1" dirty="0" err="1" smtClean="0"/>
                        <a:t>glucan</a:t>
                      </a:r>
                      <a:r>
                        <a:rPr lang="en-US" sz="1200" b="1" dirty="0" smtClean="0"/>
                        <a:t>), Lipid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Euglena, </a:t>
                      </a:r>
                      <a:r>
                        <a:rPr lang="en-US" sz="1200" b="1" i="1" dirty="0" err="1" smtClean="0"/>
                        <a:t>Phacus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Peranema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9. </a:t>
                      </a:r>
                      <a:r>
                        <a:rPr lang="en-US" sz="1200" b="1" dirty="0" err="1" smtClean="0"/>
                        <a:t>Phaeophyceae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B</a:t>
                      </a:r>
                      <a:r>
                        <a:rPr lang="en-US" sz="1200" b="1" dirty="0" smtClean="0"/>
                        <a:t>rown 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High conc. Of </a:t>
                      </a:r>
                      <a:r>
                        <a:rPr lang="en-US" sz="1200" b="1" dirty="0" err="1" smtClean="0"/>
                        <a:t>Fucoxanthin</a:t>
                      </a:r>
                      <a:r>
                        <a:rPr lang="en-US" sz="1200" b="1" dirty="0" smtClean="0"/>
                        <a:t>, 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 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Ectocarpus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Fucus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10. </a:t>
                      </a:r>
                      <a:r>
                        <a:rPr lang="en-US" sz="1200" b="1" dirty="0" err="1" smtClean="0"/>
                        <a:t>Rhodophyceae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Red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-d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Some Xanthophyll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High conc. Of r-</a:t>
                      </a:r>
                      <a:r>
                        <a:rPr lang="en-US" sz="1200" b="1" dirty="0" err="1" smtClean="0"/>
                        <a:t>Phycoerythrin</a:t>
                      </a:r>
                      <a:r>
                        <a:rPr lang="en-US" sz="1200" b="1" dirty="0" smtClean="0"/>
                        <a:t>, r-</a:t>
                      </a:r>
                      <a:r>
                        <a:rPr lang="en-US" sz="1200" b="1" dirty="0" err="1" smtClean="0"/>
                        <a:t>Phycocyanin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Floridian starch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Polysiphonia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Gracilaria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11. </a:t>
                      </a:r>
                      <a:r>
                        <a:rPr lang="en-US" sz="1200" b="1" dirty="0" err="1" smtClean="0"/>
                        <a:t>Cyanophyceae</a:t>
                      </a:r>
                      <a:r>
                        <a:rPr lang="en-US" sz="1200" b="1" dirty="0" smtClean="0"/>
                        <a:t>/ </a:t>
                      </a:r>
                      <a:r>
                        <a:rPr lang="en-US" sz="1200" b="1" dirty="0" err="1" smtClean="0"/>
                        <a:t>Myxophyceae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Blue green</a:t>
                      </a:r>
                      <a:r>
                        <a:rPr lang="en-US" sz="1200" b="1" baseline="0" dirty="0" smtClean="0"/>
                        <a:t> algae (BGA)/ Cyanobacteria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B-Carotene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smtClean="0"/>
                        <a:t>Lutein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High conc. Of c-</a:t>
                      </a:r>
                      <a:r>
                        <a:rPr lang="en-US" sz="1050" b="1" dirty="0" err="1" smtClean="0"/>
                        <a:t>Phycocyanin</a:t>
                      </a:r>
                      <a:endParaRPr lang="en-IN" sz="105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&amp;</a:t>
                      </a:r>
                      <a:r>
                        <a:rPr lang="en-US" sz="1050" b="1" baseline="0" dirty="0" smtClean="0"/>
                        <a:t> </a:t>
                      </a:r>
                      <a:r>
                        <a:rPr lang="en-US" sz="1050" b="1" dirty="0" smtClean="0"/>
                        <a:t>c-</a:t>
                      </a:r>
                      <a:r>
                        <a:rPr lang="en-US" sz="1050" b="1" dirty="0" err="1" smtClean="0"/>
                        <a:t>Phycoerythrin</a:t>
                      </a:r>
                      <a:endParaRPr lang="en-IN" sz="105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Cyanophycean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dirty="0" smtClean="0"/>
                        <a:t>Starch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 i="1" dirty="0" err="1" smtClean="0"/>
                        <a:t>Nostoc</a:t>
                      </a:r>
                      <a:r>
                        <a:rPr lang="en-IN" sz="1200" b="1" i="1" dirty="0" smtClean="0"/>
                        <a:t>, </a:t>
                      </a:r>
                      <a:r>
                        <a:rPr lang="en-IN" sz="1200" b="1" i="1" dirty="0" err="1" smtClean="0"/>
                        <a:t>Oscillatoria</a:t>
                      </a:r>
                      <a:r>
                        <a:rPr lang="en-IN" sz="1200" b="1" i="1" dirty="0" smtClean="0"/>
                        <a:t>, Anabaena </a:t>
                      </a:r>
                      <a:r>
                        <a:rPr lang="en-IN" sz="1200" b="1" i="1" dirty="0" err="1" smtClean="0"/>
                        <a:t>Spirulina</a:t>
                      </a:r>
                      <a:r>
                        <a:rPr lang="en-IN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04649" y="146712"/>
            <a:ext cx="12760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Carotenoids</a:t>
            </a:r>
            <a:endParaRPr lang="en-IN" sz="1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429000" y="454489"/>
            <a:ext cx="2667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9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Smith’s Classification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G.S. Smith (1955) classified algae into 7 DIVISIONS and 13 Classes on basis of </a:t>
            </a:r>
            <a:r>
              <a:rPr lang="en-US" sz="2400" b="1" dirty="0" err="1" smtClean="0"/>
              <a:t>Phylogentic</a:t>
            </a:r>
            <a:r>
              <a:rPr lang="en-US" sz="2400" b="1" dirty="0" smtClean="0"/>
              <a:t> relationship:</a:t>
            </a:r>
            <a:endParaRPr lang="en-IN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034271"/>
              </p:ext>
            </p:extLst>
          </p:nvPr>
        </p:nvGraphicFramePr>
        <p:xfrm>
          <a:off x="533401" y="1701802"/>
          <a:ext cx="8382001" cy="4927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774"/>
                <a:gridCol w="2938021"/>
                <a:gridCol w="1123361"/>
                <a:gridCol w="3110845"/>
              </a:tblGrid>
              <a:tr h="379046">
                <a:tc>
                  <a:txBody>
                    <a:bodyPr/>
                    <a:lstStyle/>
                    <a:p>
                      <a:r>
                        <a:rPr lang="en-US" dirty="0" smtClean="0"/>
                        <a:t>Division 7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Chlorophyta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Class 13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Chlorophyceae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Charophyceae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2. </a:t>
                      </a:r>
                      <a:r>
                        <a:rPr lang="en-US" b="1" dirty="0" err="1" smtClean="0"/>
                        <a:t>Euglenophyta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 </a:t>
                      </a:r>
                      <a:r>
                        <a:rPr lang="en-US" b="1" dirty="0" err="1" smtClean="0"/>
                        <a:t>Euglenophyceae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 </a:t>
                      </a:r>
                      <a:r>
                        <a:rPr lang="en-US" b="1" dirty="0" err="1" smtClean="0"/>
                        <a:t>Pyrophyta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4. </a:t>
                      </a:r>
                      <a:r>
                        <a:rPr lang="en-US" b="1" dirty="0" err="1" smtClean="0"/>
                        <a:t>Desmophyceae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5. </a:t>
                      </a:r>
                      <a:r>
                        <a:rPr lang="en-US" b="1" dirty="0" err="1" smtClean="0"/>
                        <a:t>Dinophyceae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4. </a:t>
                      </a:r>
                      <a:r>
                        <a:rPr lang="en-US" b="1" dirty="0" err="1" smtClean="0"/>
                        <a:t>Chrysophyta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6. </a:t>
                      </a:r>
                      <a:r>
                        <a:rPr lang="en-US" b="1" dirty="0" err="1" smtClean="0"/>
                        <a:t>Chrysophyceae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7.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Xanthophyceae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8. </a:t>
                      </a:r>
                      <a:r>
                        <a:rPr lang="en-US" b="1" dirty="0" err="1" smtClean="0"/>
                        <a:t>Bacillariophyceae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 </a:t>
                      </a:r>
                      <a:r>
                        <a:rPr lang="en-US" b="1" dirty="0" err="1" smtClean="0"/>
                        <a:t>Phaeophyta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9. </a:t>
                      </a:r>
                      <a:r>
                        <a:rPr lang="en-US" b="1" dirty="0" err="1" smtClean="0"/>
                        <a:t>Isogeneratae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 </a:t>
                      </a:r>
                      <a:r>
                        <a:rPr lang="en-US" b="1" dirty="0" err="1" smtClean="0"/>
                        <a:t>Heterogeneratae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 </a:t>
                      </a:r>
                      <a:r>
                        <a:rPr lang="en-US" b="1" dirty="0" err="1" smtClean="0"/>
                        <a:t>Cyclosporae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 </a:t>
                      </a:r>
                      <a:r>
                        <a:rPr lang="en-US" b="1" dirty="0" err="1" smtClean="0"/>
                        <a:t>Cyanophyta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 </a:t>
                      </a:r>
                      <a:r>
                        <a:rPr lang="en-US" b="1" dirty="0" err="1" smtClean="0"/>
                        <a:t>Mysophyceae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904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7. </a:t>
                      </a:r>
                      <a:r>
                        <a:rPr lang="en-US" b="1" dirty="0" err="1" smtClean="0"/>
                        <a:t>Rhodophyta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13 </a:t>
                      </a:r>
                      <a:r>
                        <a:rPr lang="en-US" b="1" dirty="0" err="1" smtClean="0"/>
                        <a:t>Rhodophyceae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00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Alexopoulos</a:t>
            </a:r>
            <a:r>
              <a:rPr lang="en-US" sz="3200" b="1" dirty="0" smtClean="0">
                <a:solidFill>
                  <a:srgbClr val="FF0000"/>
                </a:solidFill>
              </a:rPr>
              <a:t> &amp; Bold’s Classification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Alexopoulos</a:t>
            </a:r>
            <a:r>
              <a:rPr lang="en-US" sz="2400" b="1" dirty="0" smtClean="0"/>
              <a:t> and Bold (1976) classified algae into </a:t>
            </a:r>
            <a:r>
              <a:rPr lang="en-US" sz="2400" b="1" dirty="0" smtClean="0">
                <a:solidFill>
                  <a:srgbClr val="FF0000"/>
                </a:solidFill>
              </a:rPr>
              <a:t>11 DIVISIONS</a:t>
            </a:r>
            <a:r>
              <a:rPr lang="en-US" sz="2400" b="1" dirty="0" smtClean="0"/>
              <a:t>, They added –</a:t>
            </a:r>
            <a:r>
              <a:rPr lang="en-US" sz="2400" b="1" dirty="0" err="1" smtClean="0">
                <a:solidFill>
                  <a:srgbClr val="FF0000"/>
                </a:solidFill>
              </a:rPr>
              <a:t>phyco</a:t>
            </a:r>
            <a:r>
              <a:rPr lang="en-US" sz="2400" b="1" dirty="0" smtClean="0"/>
              <a:t> word in name of division:</a:t>
            </a:r>
            <a:endParaRPr lang="en-IN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671539"/>
              </p:ext>
            </p:extLst>
          </p:nvPr>
        </p:nvGraphicFramePr>
        <p:xfrm>
          <a:off x="1905000" y="1757069"/>
          <a:ext cx="4953000" cy="5100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4625"/>
                <a:gridCol w="3508375"/>
              </a:tblGrid>
              <a:tr h="463721">
                <a:tc>
                  <a:txBody>
                    <a:bodyPr/>
                    <a:lstStyle/>
                    <a:p>
                      <a:r>
                        <a:rPr lang="en-US" dirty="0" smtClean="0"/>
                        <a:t>Division 11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Cyanophycophyta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Chlorophycophyta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Charophycophyta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4.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Euglenophycophyta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5. </a:t>
                      </a:r>
                      <a:r>
                        <a:rPr lang="en-US" b="1" dirty="0" err="1" smtClean="0"/>
                        <a:t>Xanthophycophyta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6.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Chrysophycophyta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7. </a:t>
                      </a:r>
                      <a:r>
                        <a:rPr lang="en-US" b="1" dirty="0" err="1" smtClean="0"/>
                        <a:t>Bacillariophycophyta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8. </a:t>
                      </a:r>
                      <a:r>
                        <a:rPr lang="en-US" b="1" dirty="0" err="1" smtClean="0"/>
                        <a:t>Phaeophycophyta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9.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Pyrophycophyta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10. </a:t>
                      </a:r>
                      <a:r>
                        <a:rPr lang="en-US" b="1" dirty="0" err="1" smtClean="0"/>
                        <a:t>Cryptophycophyta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372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11. </a:t>
                      </a:r>
                      <a:r>
                        <a:rPr lang="en-US" b="1" dirty="0" err="1" smtClean="0"/>
                        <a:t>Rhodophycophyta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12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5342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Modern Classification of Algae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45384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/>
              <a:t>Modern </a:t>
            </a:r>
            <a:r>
              <a:rPr lang="en-US" sz="2800" b="1" dirty="0" err="1" smtClean="0"/>
              <a:t>phycologist</a:t>
            </a:r>
            <a:r>
              <a:rPr lang="en-US" sz="2800" b="1" dirty="0" smtClean="0"/>
              <a:t> </a:t>
            </a:r>
            <a:r>
              <a:rPr lang="en-US" sz="2800" b="1" i="1" dirty="0" smtClean="0">
                <a:solidFill>
                  <a:srgbClr val="FF0000"/>
                </a:solidFill>
              </a:rPr>
              <a:t>V.J. Chapman &amp; D.J. Chapman </a:t>
            </a:r>
            <a:r>
              <a:rPr lang="en-US" sz="2800" b="1" dirty="0" smtClean="0">
                <a:solidFill>
                  <a:srgbClr val="FF0000"/>
                </a:solidFill>
              </a:rPr>
              <a:t>(1973) </a:t>
            </a:r>
            <a:r>
              <a:rPr lang="en-US" sz="2800" b="1" dirty="0" smtClean="0"/>
              <a:t>have been classified algae on the basis of rules proposed </a:t>
            </a:r>
            <a:r>
              <a:rPr lang="en-US" sz="2800" b="1" dirty="0"/>
              <a:t>by The International Code of Nomenclature for </a:t>
            </a:r>
            <a:r>
              <a:rPr lang="en-US" sz="2800" b="1" dirty="0" smtClean="0"/>
              <a:t>algae, fungi and Plant (</a:t>
            </a:r>
            <a:r>
              <a:rPr lang="en-US" sz="2800" b="1" dirty="0" err="1" smtClean="0"/>
              <a:t>ICNafp</a:t>
            </a:r>
            <a:r>
              <a:rPr lang="en-US" sz="2800" b="1" dirty="0" smtClean="0"/>
              <a:t>).</a:t>
            </a:r>
          </a:p>
          <a:p>
            <a:pPr algn="just"/>
            <a:endParaRPr lang="en-US" sz="2800" b="1" dirty="0"/>
          </a:p>
          <a:p>
            <a:pPr algn="just"/>
            <a:r>
              <a:rPr lang="en-US" sz="2800" b="1" dirty="0" smtClean="0"/>
              <a:t>They have given the rank DIVISION to the 11 Classes proposed by F.E. Fritsch (1935) and classified them as follows: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8168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-762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Modern Classification of Algae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33558"/>
              </p:ext>
            </p:extLst>
          </p:nvPr>
        </p:nvGraphicFramePr>
        <p:xfrm>
          <a:off x="533401" y="533400"/>
          <a:ext cx="8077199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199"/>
                <a:gridCol w="2211637"/>
                <a:gridCol w="3503363"/>
              </a:tblGrid>
              <a:tr h="29997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Division</a:t>
                      </a:r>
                      <a:endParaRPr lang="en-IN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Class</a:t>
                      </a:r>
                      <a:endParaRPr lang="en-IN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Order</a:t>
                      </a:r>
                      <a:endParaRPr lang="en-IN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2327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Cyanophyta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IN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Cyanophyceae</a:t>
                      </a:r>
                      <a:endParaRPr lang="en-IN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Chlorococcales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Chamisiphonales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Oscillatoriales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Nostocales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Cytonimales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Stigonimatales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Rivulariales</a:t>
                      </a:r>
                      <a:endParaRPr lang="en-IN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2974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2. </a:t>
                      </a:r>
                      <a:r>
                        <a:rPr lang="en-US" sz="1800" b="1" dirty="0" err="1" smtClean="0"/>
                        <a:t>Chlorophyta</a:t>
                      </a:r>
                      <a:endParaRPr lang="en-IN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1. </a:t>
                      </a:r>
                      <a:r>
                        <a:rPr lang="en-US" sz="1800" b="1" dirty="0" err="1" smtClean="0"/>
                        <a:t>Prasinophyceae</a:t>
                      </a:r>
                      <a:endParaRPr lang="en-US" sz="1800" b="1" dirty="0" smtClean="0"/>
                    </a:p>
                    <a:p>
                      <a:endParaRPr lang="en-US" sz="1800" b="1" dirty="0" smtClean="0"/>
                    </a:p>
                    <a:p>
                      <a:r>
                        <a:rPr lang="en-US" sz="1800" b="1" dirty="0" smtClean="0"/>
                        <a:t>2. </a:t>
                      </a:r>
                      <a:r>
                        <a:rPr lang="en-US" sz="1800" b="1" dirty="0" err="1" smtClean="0"/>
                        <a:t>Chlorophyceae</a:t>
                      </a:r>
                      <a:endParaRPr lang="en-IN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/>
                        <a:t>Pyramimonadales</a:t>
                      </a:r>
                      <a:endParaRPr lang="en-US" sz="1800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="1" dirty="0" err="1" smtClean="0"/>
                        <a:t>Halosphaerales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1. </a:t>
                      </a:r>
                      <a:r>
                        <a:rPr lang="en-US" sz="1800" b="1" dirty="0" err="1" smtClean="0"/>
                        <a:t>Volvocales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2. </a:t>
                      </a:r>
                      <a:r>
                        <a:rPr lang="en-US" sz="1800" b="1" dirty="0" err="1" smtClean="0"/>
                        <a:t>Chlorococcales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3. </a:t>
                      </a:r>
                      <a:r>
                        <a:rPr lang="en-US" sz="1800" b="1" dirty="0" err="1" smtClean="0"/>
                        <a:t>Ulothrichales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4. </a:t>
                      </a:r>
                      <a:r>
                        <a:rPr lang="en-US" sz="1800" b="1" dirty="0" err="1" smtClean="0"/>
                        <a:t>Oedogoniales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5. </a:t>
                      </a:r>
                      <a:r>
                        <a:rPr lang="en-US" sz="1800" b="1" dirty="0" err="1" smtClean="0"/>
                        <a:t>Chaetophorales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6. </a:t>
                      </a:r>
                      <a:r>
                        <a:rPr lang="en-US" sz="1800" b="1" dirty="0" err="1" smtClean="0"/>
                        <a:t>Siphonocladales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7. </a:t>
                      </a:r>
                      <a:r>
                        <a:rPr lang="en-US" sz="1800" b="1" dirty="0" err="1" smtClean="0"/>
                        <a:t>Dasycladales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8. </a:t>
                      </a:r>
                      <a:r>
                        <a:rPr lang="en-US" sz="1800" b="1" dirty="0" err="1" smtClean="0"/>
                        <a:t>Derbesiales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9. </a:t>
                      </a:r>
                      <a:r>
                        <a:rPr lang="en-US" sz="1800" b="1" dirty="0" err="1" smtClean="0"/>
                        <a:t>Siphonales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10. </a:t>
                      </a:r>
                      <a:r>
                        <a:rPr lang="en-US" sz="1800" b="1" dirty="0" err="1" smtClean="0"/>
                        <a:t>Dichotomosiphonales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11. </a:t>
                      </a:r>
                      <a:r>
                        <a:rPr lang="en-US" sz="1800" b="1" dirty="0" err="1" smtClean="0"/>
                        <a:t>Zygnematales</a:t>
                      </a:r>
                      <a:endParaRPr lang="en-US" sz="1800" b="1" dirty="0" smtClean="0"/>
                    </a:p>
                    <a:p>
                      <a:pPr marL="0" indent="0">
                        <a:buNone/>
                      </a:pPr>
                      <a:r>
                        <a:rPr lang="en-US" sz="1800" b="1" dirty="0" smtClean="0"/>
                        <a:t>12. </a:t>
                      </a:r>
                      <a:r>
                        <a:rPr lang="en-US" sz="1800" b="1" dirty="0" err="1" smtClean="0"/>
                        <a:t>Charales</a:t>
                      </a:r>
                      <a:endParaRPr lang="en-IN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2895600" y="3505200"/>
            <a:ext cx="5715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88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996330"/>
              </p:ext>
            </p:extLst>
          </p:nvPr>
        </p:nvGraphicFramePr>
        <p:xfrm>
          <a:off x="457200" y="304798"/>
          <a:ext cx="8305800" cy="624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054"/>
                <a:gridCol w="3134264"/>
                <a:gridCol w="2742482"/>
              </a:tblGrid>
              <a:tr h="51423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Division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Class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Order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1423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 </a:t>
                      </a:r>
                      <a:r>
                        <a:rPr lang="en-US" b="1" dirty="0" err="1" smtClean="0"/>
                        <a:t>Charophyta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Charophyceae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</a:t>
                      </a:r>
                      <a:r>
                        <a:rPr lang="en-US" b="1" dirty="0" err="1" smtClean="0"/>
                        <a:t>Charales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1423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4. </a:t>
                      </a:r>
                      <a:r>
                        <a:rPr lang="en-US" b="1" dirty="0" err="1" smtClean="0"/>
                        <a:t>Euglenophyta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Euglenophyceae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</a:t>
                      </a:r>
                      <a:r>
                        <a:rPr lang="en-US" b="1" dirty="0" err="1" smtClean="0"/>
                        <a:t>Euglenales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423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5. </a:t>
                      </a:r>
                      <a:r>
                        <a:rPr lang="en-US" b="1" dirty="0" err="1" smtClean="0"/>
                        <a:t>Pyrrhophyta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Pyrrhophyceae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</a:t>
                      </a:r>
                      <a:r>
                        <a:rPr lang="en-US" b="1" dirty="0" err="1" smtClean="0"/>
                        <a:t>Peridiniales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613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6. </a:t>
                      </a:r>
                      <a:r>
                        <a:rPr lang="en-US" b="1" dirty="0" err="1" smtClean="0"/>
                        <a:t>Xanthophyta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Xanthophyceae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Chloramoebales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Rhizochloridales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Heterogloeales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Mischocaccales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Trionematales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Vaucheriales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857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7. </a:t>
                      </a:r>
                      <a:r>
                        <a:rPr lang="en-US" b="1" dirty="0" err="1" smtClean="0"/>
                        <a:t>Bacillariophyta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Bacillariophyceae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Pennales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Centrales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967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8. </a:t>
                      </a:r>
                      <a:r>
                        <a:rPr lang="en-US" b="1" dirty="0" err="1" smtClean="0"/>
                        <a:t>Chrysophyta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Chrysophyceae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Chrysomonadales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Rhizochrysidales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Chrysocaples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Chrysophaerales</a:t>
                      </a: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err="1" smtClean="0"/>
                        <a:t>Phaeothamniales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98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2227</TotalTime>
  <Words>797</Words>
  <Application>Microsoft Office PowerPoint</Application>
  <PresentationFormat>On-screen Show (4:3)</PresentationFormat>
  <Paragraphs>272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Trilok Kumar</dc:creator>
  <cp:lastModifiedBy>SB</cp:lastModifiedBy>
  <cp:revision>253</cp:revision>
  <dcterms:created xsi:type="dcterms:W3CDTF">2006-08-16T00:00:00Z</dcterms:created>
  <dcterms:modified xsi:type="dcterms:W3CDTF">2026-06-22T13:05:11Z</dcterms:modified>
</cp:coreProperties>
</file>